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4" r:id="rId8"/>
    <p:sldId id="268" r:id="rId9"/>
    <p:sldId id="265" r:id="rId10"/>
    <p:sldId id="267" r:id="rId11"/>
    <p:sldId id="269" r:id="rId12"/>
    <p:sldId id="273" r:id="rId13"/>
    <p:sldId id="270" r:id="rId14"/>
    <p:sldId id="271" r:id="rId15"/>
    <p:sldId id="272"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96" d="100"/>
          <a:sy n="96" d="100"/>
        </p:scale>
        <p:origin x="-258" y="-10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94478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81109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31214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17627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7F1765A0-2B59-4BCB-AB39-5849AEB02D6D}" type="datetimeFigureOut">
              <a:rPr lang="de-DE" smtClean="0"/>
              <a:t>15.11.2016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89976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322925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7" name="Datumsplatzhalter 6"/>
          <p:cNvSpPr>
            <a:spLocks noGrp="1"/>
          </p:cNvSpPr>
          <p:nvPr>
            <p:ph type="dt" sz="half" idx="10"/>
          </p:nvPr>
        </p:nvSpPr>
        <p:spPr/>
        <p:txBody>
          <a:bodyPr/>
          <a:lstStyle/>
          <a:p>
            <a:fld id="{7F1765A0-2B59-4BCB-AB39-5849AEB02D6D}" type="datetimeFigureOut">
              <a:rPr lang="de-DE" smtClean="0"/>
              <a:t>15.11.2016</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9142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Datumsplatzhalter 2"/>
          <p:cNvSpPr>
            <a:spLocks noGrp="1"/>
          </p:cNvSpPr>
          <p:nvPr>
            <p:ph type="dt" sz="half" idx="10"/>
          </p:nvPr>
        </p:nvSpPr>
        <p:spPr/>
        <p:txBody>
          <a:bodyPr/>
          <a:lstStyle/>
          <a:p>
            <a:fld id="{7F1765A0-2B59-4BCB-AB39-5849AEB02D6D}" type="datetimeFigureOut">
              <a:rPr lang="de-DE" smtClean="0"/>
              <a:t>15.11.2016</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205815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F1765A0-2B59-4BCB-AB39-5849AEB02D6D}" type="datetimeFigureOut">
              <a:rPr lang="de-DE" smtClean="0"/>
              <a:t>15.11.2016</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68036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661058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F1765A0-2B59-4BCB-AB39-5849AEB02D6D}" type="datetimeFigureOut">
              <a:rPr lang="de-DE" smtClean="0"/>
              <a:t>15.11.2016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7F14E1F-2EF6-4B16-8F3F-1B67F92EC8A7}" type="slidenum">
              <a:rPr lang="de-DE" smtClean="0"/>
              <a:t>‹Nr.›</a:t>
            </a:fld>
            <a:endParaRPr lang="de-DE"/>
          </a:p>
        </p:txBody>
      </p:sp>
    </p:spTree>
    <p:extLst>
      <p:ext uri="{BB962C8B-B14F-4D97-AF65-F5344CB8AC3E}">
        <p14:creationId xmlns:p14="http://schemas.microsoft.com/office/powerpoint/2010/main" val="169108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765A0-2B59-4BCB-AB39-5849AEB02D6D}" type="datetimeFigureOut">
              <a:rPr lang="de-DE" smtClean="0"/>
              <a:t>15.11.2016</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14E1F-2EF6-4B16-8F3F-1B67F92EC8A7}" type="slidenum">
              <a:rPr lang="de-DE" smtClean="0"/>
              <a:t>‹Nr.›</a:t>
            </a:fld>
            <a:endParaRPr lang="de-DE"/>
          </a:p>
        </p:txBody>
      </p:sp>
    </p:spTree>
    <p:extLst>
      <p:ext uri="{BB962C8B-B14F-4D97-AF65-F5344CB8AC3E}">
        <p14:creationId xmlns:p14="http://schemas.microsoft.com/office/powerpoint/2010/main" val="347163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024730" cy="1276280"/>
          </a:xfrm>
        </p:spPr>
        <p:txBody>
          <a:bodyPr>
            <a:normAutofit fontScale="90000"/>
          </a:bodyPr>
          <a:lstStyle/>
          <a:p>
            <a:r>
              <a:rPr lang="de-DE" dirty="0"/>
              <a:t>Von Datenträgern zu online Streaming </a:t>
            </a:r>
          </a:p>
        </p:txBody>
      </p:sp>
      <p:sp>
        <p:nvSpPr>
          <p:cNvPr id="3" name="Untertitel 2"/>
          <p:cNvSpPr>
            <a:spLocks noGrp="1"/>
          </p:cNvSpPr>
          <p:nvPr>
            <p:ph type="subTitle" idx="1"/>
          </p:nvPr>
        </p:nvSpPr>
        <p:spPr>
          <a:xfrm>
            <a:off x="1524000" y="2720340"/>
            <a:ext cx="7277100" cy="3063240"/>
          </a:xfrm>
        </p:spPr>
        <p:txBody>
          <a:bodyPr>
            <a:normAutofit lnSpcReduction="10000"/>
          </a:bodyPr>
          <a:lstStyle/>
          <a:p>
            <a:pPr algn="l"/>
            <a:r>
              <a:rPr lang="de-DE" dirty="0"/>
              <a:t>Nachteile von Datenträgern</a:t>
            </a:r>
          </a:p>
          <a:p>
            <a:pPr algn="l"/>
            <a:r>
              <a:rPr lang="de-DE" dirty="0"/>
              <a:t>Vorteile von Streaming Diensten</a:t>
            </a:r>
          </a:p>
          <a:p>
            <a:pPr algn="l"/>
            <a:endParaRPr lang="de-DE" dirty="0"/>
          </a:p>
          <a:p>
            <a:pPr algn="l"/>
            <a:r>
              <a:rPr lang="de-DE" dirty="0"/>
              <a:t>Vorteile von Datenträgern</a:t>
            </a:r>
          </a:p>
          <a:p>
            <a:pPr algn="l"/>
            <a:r>
              <a:rPr lang="de-DE" dirty="0"/>
              <a:t>Nachteile von Streaming Diensten</a:t>
            </a:r>
          </a:p>
          <a:p>
            <a:pPr algn="l"/>
            <a:endParaRPr lang="de-DE" dirty="0"/>
          </a:p>
          <a:p>
            <a:pPr algn="l"/>
            <a:r>
              <a:rPr lang="de-DE" dirty="0"/>
              <a:t>Fazit und Zukunftsaussicht</a:t>
            </a:r>
          </a:p>
        </p:txBody>
      </p:sp>
    </p:spTree>
    <p:extLst>
      <p:ext uri="{BB962C8B-B14F-4D97-AF65-F5344CB8AC3E}">
        <p14:creationId xmlns:p14="http://schemas.microsoft.com/office/powerpoint/2010/main" val="156815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1280161" y="0"/>
            <a:ext cx="9601199" cy="6854617"/>
          </a:xfrm>
          <a:prstGeom prst="rect">
            <a:avLst/>
          </a:prstGeom>
        </p:spPr>
      </p:pic>
    </p:spTree>
    <p:extLst>
      <p:ext uri="{BB962C8B-B14F-4D97-AF65-F5344CB8AC3E}">
        <p14:creationId xmlns:p14="http://schemas.microsoft.com/office/powerpoint/2010/main" val="382930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Kunden</a:t>
            </a:r>
          </a:p>
          <a:p>
            <a:pPr marL="0" indent="0">
              <a:buNone/>
            </a:pPr>
            <a:endParaRPr lang="de-DE" b="1" dirty="0"/>
          </a:p>
          <a:p>
            <a:r>
              <a:rPr lang="de-DE" dirty="0"/>
              <a:t>Bedienungs- und Anmeldekomplexität</a:t>
            </a:r>
          </a:p>
          <a:p>
            <a:r>
              <a:rPr lang="de-DE" dirty="0"/>
              <a:t>Standortunabhängige Nutzung oft nicht möglich</a:t>
            </a:r>
          </a:p>
          <a:p>
            <a:r>
              <a:rPr lang="de-DE" dirty="0"/>
              <a:t>Songs/Serien/Filme werden nur gemietet, man besitzt sie nicht</a:t>
            </a:r>
          </a:p>
          <a:p>
            <a:r>
              <a:rPr lang="de-DE" dirty="0"/>
              <a:t>Musiker Boykott</a:t>
            </a:r>
          </a:p>
          <a:p>
            <a:endParaRPr lang="de-DE" dirty="0"/>
          </a:p>
          <a:p>
            <a:endParaRPr lang="de-DE" dirty="0"/>
          </a:p>
          <a:p>
            <a:endParaRPr lang="de-DE" dirty="0"/>
          </a:p>
        </p:txBody>
      </p:sp>
    </p:spTree>
    <p:extLst>
      <p:ext uri="{BB962C8B-B14F-4D97-AF65-F5344CB8AC3E}">
        <p14:creationId xmlns:p14="http://schemas.microsoft.com/office/powerpoint/2010/main" val="375041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365760" y="0"/>
            <a:ext cx="11315700" cy="6686551"/>
          </a:xfrm>
          <a:prstGeom prst="rect">
            <a:avLst/>
          </a:prstGeom>
        </p:spPr>
      </p:pic>
    </p:spTree>
    <p:extLst>
      <p:ext uri="{BB962C8B-B14F-4D97-AF65-F5344CB8AC3E}">
        <p14:creationId xmlns:p14="http://schemas.microsoft.com/office/powerpoint/2010/main" val="20028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Das Unternehmen</a:t>
            </a:r>
          </a:p>
          <a:p>
            <a:pPr marL="0" indent="0">
              <a:buNone/>
            </a:pPr>
            <a:endParaRPr lang="de-DE" b="1" dirty="0"/>
          </a:p>
          <a:p>
            <a:r>
              <a:rPr lang="de-DE" dirty="0"/>
              <a:t>Werbeeinnahmen werden sofort für neue Lizenzverträge ausgegeben</a:t>
            </a:r>
          </a:p>
          <a:p>
            <a:r>
              <a:rPr lang="de-DE" dirty="0"/>
              <a:t>Hauptaufgabe: Marge im Gleichgewicht halten</a:t>
            </a:r>
          </a:p>
          <a:p>
            <a:r>
              <a:rPr lang="de-DE" dirty="0"/>
              <a:t>Es sind keine großen Sprünge möglich</a:t>
            </a:r>
          </a:p>
          <a:p>
            <a:endParaRPr lang="de-DE" dirty="0"/>
          </a:p>
          <a:p>
            <a:endParaRPr lang="de-DE" dirty="0"/>
          </a:p>
          <a:p>
            <a:endParaRPr lang="de-DE" dirty="0"/>
          </a:p>
        </p:txBody>
      </p:sp>
    </p:spTree>
    <p:extLst>
      <p:ext uri="{BB962C8B-B14F-4D97-AF65-F5344CB8AC3E}">
        <p14:creationId xmlns:p14="http://schemas.microsoft.com/office/powerpoint/2010/main" val="61916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Proleme</a:t>
            </a:r>
            <a:r>
              <a:rPr lang="de-DE" dirty="0"/>
              <a:t> von Streaming-Diensten</a:t>
            </a:r>
          </a:p>
        </p:txBody>
      </p:sp>
      <p:sp>
        <p:nvSpPr>
          <p:cNvPr id="3" name="Inhaltsplatzhalter 2"/>
          <p:cNvSpPr>
            <a:spLocks noGrp="1"/>
          </p:cNvSpPr>
          <p:nvPr>
            <p:ph idx="1"/>
          </p:nvPr>
        </p:nvSpPr>
        <p:spPr/>
        <p:txBody>
          <a:bodyPr/>
          <a:lstStyle/>
          <a:p>
            <a:pPr marL="0" indent="0">
              <a:buNone/>
            </a:pPr>
            <a:r>
              <a:rPr lang="de-DE" b="1" dirty="0"/>
              <a:t>Vergütung der Künstler</a:t>
            </a:r>
          </a:p>
          <a:p>
            <a:pPr marL="0" indent="0">
              <a:buNone/>
            </a:pPr>
            <a:endParaRPr lang="de-DE" b="1" dirty="0"/>
          </a:p>
          <a:p>
            <a:r>
              <a:rPr lang="de-DE" dirty="0"/>
              <a:t>Prozentualer Anteil abhängig von</a:t>
            </a:r>
          </a:p>
          <a:p>
            <a:pPr lvl="1"/>
            <a:r>
              <a:rPr lang="de-DE" dirty="0"/>
              <a:t>Ausgehandeltem Vertrag</a:t>
            </a:r>
          </a:p>
          <a:p>
            <a:pPr lvl="1"/>
            <a:r>
              <a:rPr lang="de-DE" dirty="0"/>
              <a:t>Klicks auf das jeweilige Werk</a:t>
            </a:r>
          </a:p>
          <a:p>
            <a:pPr lvl="1"/>
            <a:r>
              <a:rPr lang="de-DE" dirty="0"/>
              <a:t>Erfolg der Konkurrenz</a:t>
            </a:r>
          </a:p>
          <a:p>
            <a:endParaRPr lang="de-DE" dirty="0"/>
          </a:p>
          <a:p>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496" y="4413157"/>
            <a:ext cx="9458739" cy="2444843"/>
          </a:xfrm>
          <a:prstGeom prst="rect">
            <a:avLst/>
          </a:prstGeom>
        </p:spPr>
      </p:pic>
      <p:sp>
        <p:nvSpPr>
          <p:cNvPr id="6" name="Rechteck 5"/>
          <p:cNvSpPr/>
          <p:nvPr/>
        </p:nvSpPr>
        <p:spPr>
          <a:xfrm>
            <a:off x="1116496" y="6611779"/>
            <a:ext cx="9250017" cy="246221"/>
          </a:xfrm>
          <a:prstGeom prst="rect">
            <a:avLst/>
          </a:prstGeom>
        </p:spPr>
        <p:txBody>
          <a:bodyPr wrap="square">
            <a:spAutoFit/>
          </a:bodyPr>
          <a:lstStyle/>
          <a:p>
            <a:r>
              <a:rPr lang="de-DE" sz="1000" dirty="0"/>
              <a:t>https://cdn.arstechnica.net/wp-content/uploads/2013/12/Spotify-Royalty-Formula.png</a:t>
            </a:r>
            <a:endParaRPr lang="de-DE" sz="1000" dirty="0"/>
          </a:p>
        </p:txBody>
      </p:sp>
    </p:spTree>
    <p:extLst>
      <p:ext uri="{BB962C8B-B14F-4D97-AF65-F5344CB8AC3E}">
        <p14:creationId xmlns:p14="http://schemas.microsoft.com/office/powerpoint/2010/main" val="1495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Fazit</a:t>
            </a:r>
          </a:p>
        </p:txBody>
      </p:sp>
      <p:sp>
        <p:nvSpPr>
          <p:cNvPr id="3" name="Inhaltsplatzhalter 2"/>
          <p:cNvSpPr>
            <a:spLocks noGrp="1"/>
          </p:cNvSpPr>
          <p:nvPr>
            <p:ph idx="1"/>
          </p:nvPr>
        </p:nvSpPr>
        <p:spPr/>
        <p:txBody>
          <a:bodyPr/>
          <a:lstStyle/>
          <a:p>
            <a:r>
              <a:rPr lang="de-DE" dirty="0"/>
              <a:t>Ähnlich wie bei Büchern</a:t>
            </a:r>
          </a:p>
          <a:p>
            <a:r>
              <a:rPr lang="de-DE" dirty="0"/>
              <a:t>Optische Datenträger bieten Erlebnisqualität und „Verschenk“-Potential</a:t>
            </a:r>
          </a:p>
          <a:p>
            <a:r>
              <a:rPr lang="de-DE" dirty="0"/>
              <a:t>Streams: Vielfalt, Bequemlichkeit, Service, Preis</a:t>
            </a:r>
          </a:p>
          <a:p>
            <a:r>
              <a:rPr lang="de-DE" dirty="0"/>
              <a:t>Prognose: Wenn sich Hersteller optischer Datenträger mehr auf ihre Vorzüge konzentrieren, werden diese eine Daseinsberechtigung im Markt behalten. Trotzdem werden sich Streams immer mehr durchsetzen. Besonders für unbekannte Künstler und experimentelle Regisseure wird es dann immer schwerer, ihren </a:t>
            </a:r>
            <a:r>
              <a:rPr lang="de-DE" dirty="0" err="1"/>
              <a:t>Lebesunerhalt</a:t>
            </a:r>
            <a:r>
              <a:rPr lang="de-DE" dirty="0"/>
              <a:t> zu bestreiten. „Immer die gleiche Grütze“</a:t>
            </a:r>
          </a:p>
        </p:txBody>
      </p:sp>
    </p:spTree>
    <p:extLst>
      <p:ext uri="{BB962C8B-B14F-4D97-AF65-F5344CB8AC3E}">
        <p14:creationId xmlns:p14="http://schemas.microsoft.com/office/powerpoint/2010/main" val="19729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 </a:t>
            </a:r>
            <a:r>
              <a:rPr lang="de-DE" dirty="0"/>
              <a:t>Nachteile von Datenträgern</a:t>
            </a:r>
            <a:br>
              <a:rPr lang="de-DE" dirty="0"/>
            </a:br>
            <a:endParaRPr lang="de-DE" dirty="0"/>
          </a:p>
        </p:txBody>
      </p:sp>
      <p:sp>
        <p:nvSpPr>
          <p:cNvPr id="5" name="Inhaltsplatzhalter 4"/>
          <p:cNvSpPr>
            <a:spLocks noGrp="1"/>
          </p:cNvSpPr>
          <p:nvPr>
            <p:ph idx="1"/>
          </p:nvPr>
        </p:nvSpPr>
        <p:spPr>
          <a:xfrm>
            <a:off x="838200" y="2651759"/>
            <a:ext cx="10515600" cy="3525203"/>
          </a:xfrm>
        </p:spPr>
        <p:txBody>
          <a:bodyPr/>
          <a:lstStyle/>
          <a:p>
            <a:r>
              <a:rPr lang="de-DE" dirty="0"/>
              <a:t>Haltbarkeit</a:t>
            </a:r>
            <a:endParaRPr lang="de-DE" dirty="0"/>
          </a:p>
          <a:p>
            <a:r>
              <a:rPr lang="de-DE" dirty="0"/>
              <a:t>Kapazität</a:t>
            </a:r>
          </a:p>
          <a:p>
            <a:r>
              <a:rPr lang="de-DE" dirty="0"/>
              <a:t>Kopierschutz</a:t>
            </a:r>
          </a:p>
          <a:p>
            <a:r>
              <a:rPr lang="de-DE" dirty="0"/>
              <a:t>Qualitätsverlust beim Kopieren</a:t>
            </a:r>
            <a:endParaRPr lang="de-DE" dirty="0"/>
          </a:p>
        </p:txBody>
      </p:sp>
    </p:spTree>
    <p:extLst>
      <p:ext uri="{BB962C8B-B14F-4D97-AF65-F5344CB8AC3E}">
        <p14:creationId xmlns:p14="http://schemas.microsoft.com/office/powerpoint/2010/main" val="378979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1182757" y="936958"/>
            <a:ext cx="10505661" cy="5331322"/>
          </a:xfrm>
          <a:prstGeom prst="rect">
            <a:avLst/>
          </a:prstGeom>
        </p:spPr>
      </p:pic>
    </p:spTree>
    <p:extLst>
      <p:ext uri="{BB962C8B-B14F-4D97-AF65-F5344CB8AC3E}">
        <p14:creationId xmlns:p14="http://schemas.microsoft.com/office/powerpoint/2010/main" val="411674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 </a:t>
            </a:r>
            <a:r>
              <a:rPr lang="de-DE" dirty="0"/>
              <a:t>Nachteile von Datenträgern</a:t>
            </a:r>
            <a:br>
              <a:rPr lang="de-DE" dirty="0"/>
            </a:br>
            <a:endParaRPr lang="de-DE" dirty="0"/>
          </a:p>
        </p:txBody>
      </p:sp>
      <p:sp>
        <p:nvSpPr>
          <p:cNvPr id="5" name="Inhaltsplatzhalter 4"/>
          <p:cNvSpPr>
            <a:spLocks noGrp="1"/>
          </p:cNvSpPr>
          <p:nvPr>
            <p:ph idx="1"/>
          </p:nvPr>
        </p:nvSpPr>
        <p:spPr>
          <a:xfrm>
            <a:off x="838200" y="2651759"/>
            <a:ext cx="10515600" cy="3525203"/>
          </a:xfrm>
        </p:spPr>
        <p:txBody>
          <a:bodyPr/>
          <a:lstStyle/>
          <a:p>
            <a:r>
              <a:rPr lang="de-DE" dirty="0"/>
              <a:t>Haltbarkeit</a:t>
            </a:r>
            <a:endParaRPr lang="de-DE" dirty="0"/>
          </a:p>
          <a:p>
            <a:r>
              <a:rPr lang="de-DE" dirty="0"/>
              <a:t>Kapazität</a:t>
            </a:r>
          </a:p>
          <a:p>
            <a:r>
              <a:rPr lang="de-DE" dirty="0"/>
              <a:t>Kopierschutz</a:t>
            </a:r>
          </a:p>
          <a:p>
            <a:r>
              <a:rPr lang="de-DE" dirty="0"/>
              <a:t>Qualitätsverlust beim Kopieren</a:t>
            </a:r>
            <a:endParaRPr lang="de-DE" dirty="0"/>
          </a:p>
        </p:txBody>
      </p:sp>
    </p:spTree>
    <p:extLst>
      <p:ext uri="{BB962C8B-B14F-4D97-AF65-F5344CB8AC3E}">
        <p14:creationId xmlns:p14="http://schemas.microsoft.com/office/powerpoint/2010/main" val="480613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Vorteile von Streaming </a:t>
            </a:r>
          </a:p>
        </p:txBody>
      </p:sp>
      <p:sp>
        <p:nvSpPr>
          <p:cNvPr id="3" name="Inhaltsplatzhalter 2"/>
          <p:cNvSpPr>
            <a:spLocks noGrp="1"/>
          </p:cNvSpPr>
          <p:nvPr>
            <p:ph idx="1"/>
          </p:nvPr>
        </p:nvSpPr>
        <p:spPr>
          <a:xfrm>
            <a:off x="838200" y="2342460"/>
            <a:ext cx="10515600" cy="4351338"/>
          </a:xfrm>
        </p:spPr>
        <p:txBody>
          <a:bodyPr/>
          <a:lstStyle/>
          <a:p>
            <a:r>
              <a:rPr lang="de-DE" dirty="0"/>
              <a:t>Kostengünstiger</a:t>
            </a:r>
          </a:p>
          <a:p>
            <a:r>
              <a:rPr lang="de-DE" dirty="0"/>
              <a:t>Senkt Piraterie</a:t>
            </a:r>
          </a:p>
          <a:p>
            <a:r>
              <a:rPr lang="de-DE" dirty="0"/>
              <a:t>Entdecken von neuer Musik, neuen Filmen</a:t>
            </a:r>
          </a:p>
          <a:p>
            <a:r>
              <a:rPr lang="de-DE" dirty="0"/>
              <a:t>Große Auswahl</a:t>
            </a:r>
          </a:p>
          <a:p>
            <a:r>
              <a:rPr lang="de-DE" dirty="0"/>
              <a:t>News</a:t>
            </a:r>
          </a:p>
          <a:p>
            <a:endParaRPr lang="de-DE" dirty="0"/>
          </a:p>
          <a:p>
            <a:endParaRPr lang="de-DE" dirty="0"/>
          </a:p>
        </p:txBody>
      </p:sp>
    </p:spTree>
    <p:extLst>
      <p:ext uri="{BB962C8B-B14F-4D97-AF65-F5344CB8AC3E}">
        <p14:creationId xmlns:p14="http://schemas.microsoft.com/office/powerpoint/2010/main" val="408435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Vorteile von Datenträgern</a:t>
            </a:r>
          </a:p>
        </p:txBody>
      </p:sp>
      <p:sp>
        <p:nvSpPr>
          <p:cNvPr id="3" name="Inhaltsplatzhalter 2"/>
          <p:cNvSpPr>
            <a:spLocks noGrp="1"/>
          </p:cNvSpPr>
          <p:nvPr>
            <p:ph idx="1"/>
          </p:nvPr>
        </p:nvSpPr>
        <p:spPr>
          <a:xfrm>
            <a:off x="838200" y="2951370"/>
            <a:ext cx="4502426" cy="2242792"/>
          </a:xfrm>
        </p:spPr>
        <p:txBody>
          <a:bodyPr>
            <a:normAutofit/>
          </a:bodyPr>
          <a:lstStyle/>
          <a:p>
            <a:r>
              <a:rPr lang="de-DE" dirty="0"/>
              <a:t>Dekorativer Aspekt</a:t>
            </a:r>
          </a:p>
          <a:p>
            <a:r>
              <a:rPr lang="de-DE" dirty="0"/>
              <a:t>Weniger Auswahl kann auch entspannend wirken</a:t>
            </a:r>
          </a:p>
          <a:p>
            <a:r>
              <a:rPr lang="de-DE" dirty="0"/>
              <a:t>Besser Qualität</a:t>
            </a:r>
          </a:p>
          <a:p>
            <a:endParaRPr lang="de-DE" dirty="0"/>
          </a:p>
        </p:txBody>
      </p:sp>
      <p:pic>
        <p:nvPicPr>
          <p:cNvPr id="5" name="Grafik 4"/>
          <p:cNvPicPr>
            <a:picLocks noChangeAspect="1"/>
          </p:cNvPicPr>
          <p:nvPr/>
        </p:nvPicPr>
        <p:blipFill>
          <a:blip r:embed="rId2"/>
          <a:stretch>
            <a:fillRect/>
          </a:stretch>
        </p:blipFill>
        <p:spPr>
          <a:xfrm>
            <a:off x="5630836" y="1942479"/>
            <a:ext cx="6561164" cy="4260574"/>
          </a:xfrm>
          <a:prstGeom prst="rect">
            <a:avLst/>
          </a:prstGeom>
        </p:spPr>
      </p:pic>
    </p:spTree>
    <p:extLst>
      <p:ext uri="{BB962C8B-B14F-4D97-AF65-F5344CB8AC3E}">
        <p14:creationId xmlns:p14="http://schemas.microsoft.com/office/powerpoint/2010/main" val="401474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stretch>
            <a:fillRect/>
          </a:stretch>
        </p:blipFill>
        <p:spPr>
          <a:xfrm>
            <a:off x="4139883" y="724217"/>
            <a:ext cx="3740111" cy="2470147"/>
          </a:xfrm>
          <a:prstGeom prst="rect">
            <a:avLst/>
          </a:prstGeom>
        </p:spPr>
      </p:pic>
      <p:pic>
        <p:nvPicPr>
          <p:cNvPr id="5" name="Grafik 4"/>
          <p:cNvPicPr>
            <a:picLocks noChangeAspect="1"/>
          </p:cNvPicPr>
          <p:nvPr/>
        </p:nvPicPr>
        <p:blipFill>
          <a:blip r:embed="rId3"/>
          <a:stretch>
            <a:fillRect/>
          </a:stretch>
        </p:blipFill>
        <p:spPr>
          <a:xfrm>
            <a:off x="8043325" y="864105"/>
            <a:ext cx="3874598" cy="2190370"/>
          </a:xfrm>
          <a:prstGeom prst="rect">
            <a:avLst/>
          </a:prstGeom>
        </p:spPr>
      </p:pic>
      <p:pic>
        <p:nvPicPr>
          <p:cNvPr id="7" name="Grafik 6"/>
          <p:cNvPicPr>
            <a:picLocks noChangeAspect="1"/>
          </p:cNvPicPr>
          <p:nvPr/>
        </p:nvPicPr>
        <p:blipFill>
          <a:blip r:embed="rId4"/>
          <a:stretch>
            <a:fillRect/>
          </a:stretch>
        </p:blipFill>
        <p:spPr>
          <a:xfrm>
            <a:off x="4298634" y="3898718"/>
            <a:ext cx="3744691" cy="2104516"/>
          </a:xfrm>
          <a:prstGeom prst="rect">
            <a:avLst/>
          </a:prstGeom>
        </p:spPr>
      </p:pic>
      <p:pic>
        <p:nvPicPr>
          <p:cNvPr id="8" name="Grafik 7"/>
          <p:cNvPicPr>
            <a:picLocks noChangeAspect="1"/>
          </p:cNvPicPr>
          <p:nvPr/>
        </p:nvPicPr>
        <p:blipFill>
          <a:blip r:embed="rId5"/>
          <a:stretch>
            <a:fillRect/>
          </a:stretch>
        </p:blipFill>
        <p:spPr>
          <a:xfrm>
            <a:off x="8115066" y="3679879"/>
            <a:ext cx="3876449" cy="2542193"/>
          </a:xfrm>
          <a:prstGeom prst="rect">
            <a:avLst/>
          </a:prstGeom>
        </p:spPr>
      </p:pic>
      <p:pic>
        <p:nvPicPr>
          <p:cNvPr id="9" name="Grafik 8"/>
          <p:cNvPicPr>
            <a:picLocks noChangeAspect="1"/>
          </p:cNvPicPr>
          <p:nvPr/>
        </p:nvPicPr>
        <p:blipFill>
          <a:blip r:embed="rId6"/>
          <a:stretch>
            <a:fillRect/>
          </a:stretch>
        </p:blipFill>
        <p:spPr>
          <a:xfrm>
            <a:off x="793916" y="4142720"/>
            <a:ext cx="3158939" cy="1860514"/>
          </a:xfrm>
          <a:prstGeom prst="rect">
            <a:avLst/>
          </a:prstGeom>
        </p:spPr>
      </p:pic>
      <p:pic>
        <p:nvPicPr>
          <p:cNvPr id="10" name="Grafik 9"/>
          <p:cNvPicPr>
            <a:picLocks noChangeAspect="1"/>
          </p:cNvPicPr>
          <p:nvPr/>
        </p:nvPicPr>
        <p:blipFill>
          <a:blip r:embed="rId7"/>
          <a:stretch>
            <a:fillRect/>
          </a:stretch>
        </p:blipFill>
        <p:spPr>
          <a:xfrm>
            <a:off x="793916" y="375494"/>
            <a:ext cx="2975928" cy="3523224"/>
          </a:xfrm>
          <a:prstGeom prst="rect">
            <a:avLst/>
          </a:prstGeom>
        </p:spPr>
      </p:pic>
    </p:spTree>
    <p:extLst>
      <p:ext uri="{BB962C8B-B14F-4D97-AF65-F5344CB8AC3E}">
        <p14:creationId xmlns:p14="http://schemas.microsoft.com/office/powerpoint/2010/main" val="123209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821" y="75163"/>
            <a:ext cx="8231598" cy="6782837"/>
          </a:xfrm>
        </p:spPr>
      </p:pic>
    </p:spTree>
    <p:extLst>
      <p:ext uri="{BB962C8B-B14F-4D97-AF65-F5344CB8AC3E}">
        <p14:creationId xmlns:p14="http://schemas.microsoft.com/office/powerpoint/2010/main" val="145798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4" name="Grafik 3" descr="C:\Users\jenif\AppData\Local\Microsoft\Windows\INetCacheContent.Word\14418095347_c227781ba5_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 y="0"/>
            <a:ext cx="10972799" cy="6857999"/>
          </a:xfrm>
          <a:prstGeom prst="rect">
            <a:avLst/>
          </a:prstGeom>
          <a:noFill/>
          <a:ln>
            <a:noFill/>
          </a:ln>
        </p:spPr>
      </p:pic>
    </p:spTree>
    <p:extLst>
      <p:ext uri="{BB962C8B-B14F-4D97-AF65-F5344CB8AC3E}">
        <p14:creationId xmlns:p14="http://schemas.microsoft.com/office/powerpoint/2010/main" val="361441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Words>
  <Application>Microsoft Office PowerPoint</Application>
  <PresentationFormat>Breitbild</PresentationFormat>
  <Paragraphs>56</Paragraphs>
  <Slides>15</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15</vt:i4>
      </vt:variant>
    </vt:vector>
  </HeadingPairs>
  <TitlesOfParts>
    <vt:vector size="19" baseType="lpstr">
      <vt:lpstr>Arial</vt:lpstr>
      <vt:lpstr>Calibri</vt:lpstr>
      <vt:lpstr>Calibri Light</vt:lpstr>
      <vt:lpstr>Office</vt:lpstr>
      <vt:lpstr>Von Datenträgern zu online Streaming </vt:lpstr>
      <vt:lpstr> Nachteile von Datenträgern </vt:lpstr>
      <vt:lpstr>PowerPoint-Präsentation</vt:lpstr>
      <vt:lpstr> Nachteile von Datenträgern </vt:lpstr>
      <vt:lpstr>Vorteile von Streaming </vt:lpstr>
      <vt:lpstr>Vorteile von Datenträgern</vt:lpstr>
      <vt:lpstr>PowerPoint-Präsentation</vt:lpstr>
      <vt:lpstr>PowerPoint-Präsentation</vt:lpstr>
      <vt:lpstr>PowerPoint-Präsentation</vt:lpstr>
      <vt:lpstr>PowerPoint-Präsentation</vt:lpstr>
      <vt:lpstr>Proleme von Streaming-Diensten</vt:lpstr>
      <vt:lpstr>PowerPoint-Präsentation</vt:lpstr>
      <vt:lpstr>Proleme von Streaming-Diensten</vt:lpstr>
      <vt:lpstr>Proleme von Streaming-Diensten</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Von Datenträgern zu online Streaming</dc:title>
  <dc:creator>Jenny</dc:creator>
  <cp:lastModifiedBy>Jenny</cp:lastModifiedBy>
  <cp:revision>8</cp:revision>
  <dcterms:created xsi:type="dcterms:W3CDTF">2016-11-15T11:58:56Z</dcterms:created>
  <dcterms:modified xsi:type="dcterms:W3CDTF">2016-11-15T14:51:02Z</dcterms:modified>
</cp:coreProperties>
</file>